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3"/>
  </p:notesMasterIdLst>
  <p:sldIdLst>
    <p:sldId id="256" r:id="rId2"/>
    <p:sldId id="262" r:id="rId3"/>
    <p:sldId id="263" r:id="rId4"/>
    <p:sldId id="265" r:id="rId5"/>
    <p:sldId id="264" r:id="rId6"/>
    <p:sldId id="266" r:id="rId7"/>
    <p:sldId id="258" r:id="rId8"/>
    <p:sldId id="267" r:id="rId9"/>
    <p:sldId id="257" r:id="rId10"/>
    <p:sldId id="259"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4417"/>
  </p:normalViewPr>
  <p:slideViewPr>
    <p:cSldViewPr snapToGrid="0">
      <p:cViewPr varScale="1">
        <p:scale>
          <a:sx n="96" d="100"/>
          <a:sy n="96" d="100"/>
        </p:scale>
        <p:origin x="11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Lebrun" userId="26dc3ff3f8566270" providerId="LiveId" clId="{13F36BBD-7C26-4F35-8B09-3B452117673F}"/>
    <pc:docChg chg="undo custSel modSld">
      <pc:chgData name="Simon Lebrun" userId="26dc3ff3f8566270" providerId="LiveId" clId="{13F36BBD-7C26-4F35-8B09-3B452117673F}" dt="2024-03-10T18:01:21.654" v="13" actId="478"/>
      <pc:docMkLst>
        <pc:docMk/>
      </pc:docMkLst>
      <pc:sldChg chg="addSp delSp mod addAnim delAnim">
        <pc:chgData name="Simon Lebrun" userId="26dc3ff3f8566270" providerId="LiveId" clId="{13F36BBD-7C26-4F35-8B09-3B452117673F}" dt="2024-03-10T18:00:47.373" v="8" actId="478"/>
        <pc:sldMkLst>
          <pc:docMk/>
          <pc:sldMk cId="1922466553" sldId="259"/>
        </pc:sldMkLst>
        <pc:picChg chg="add del">
          <ac:chgData name="Simon Lebrun" userId="26dc3ff3f8566270" providerId="LiveId" clId="{13F36BBD-7C26-4F35-8B09-3B452117673F}" dt="2024-03-10T18:00:41.381" v="2" actId="478"/>
          <ac:picMkLst>
            <pc:docMk/>
            <pc:sldMk cId="1922466553" sldId="259"/>
            <ac:picMk id="3" creationId="{456ED70C-4D7D-B041-979A-27FD32AAAE53}"/>
          </ac:picMkLst>
        </pc:picChg>
        <pc:picChg chg="add del">
          <ac:chgData name="Simon Lebrun" userId="26dc3ff3f8566270" providerId="LiveId" clId="{13F36BBD-7C26-4F35-8B09-3B452117673F}" dt="2024-03-10T18:00:47.373" v="8" actId="478"/>
          <ac:picMkLst>
            <pc:docMk/>
            <pc:sldMk cId="1922466553" sldId="259"/>
            <ac:picMk id="4" creationId="{C8E8157C-89E6-514B-1059-F188994CD41E}"/>
          </ac:picMkLst>
        </pc:picChg>
        <pc:picChg chg="del">
          <ac:chgData name="Simon Lebrun" userId="26dc3ff3f8566270" providerId="LiveId" clId="{13F36BBD-7C26-4F35-8B09-3B452117673F}" dt="2024-03-10T18:00:43.685" v="5" actId="478"/>
          <ac:picMkLst>
            <pc:docMk/>
            <pc:sldMk cId="1922466553" sldId="259"/>
            <ac:picMk id="6" creationId="{0F3A5DAA-E995-1C33-CF30-A9C3725DD542}"/>
          </ac:picMkLst>
        </pc:picChg>
        <pc:picChg chg="del">
          <ac:chgData name="Simon Lebrun" userId="26dc3ff3f8566270" providerId="LiveId" clId="{13F36BBD-7C26-4F35-8B09-3B452117673F}" dt="2024-03-10T18:00:41.926" v="3" actId="478"/>
          <ac:picMkLst>
            <pc:docMk/>
            <pc:sldMk cId="1922466553" sldId="259"/>
            <ac:picMk id="7" creationId="{9BE54677-89D8-56AF-3D59-5A322EF2F8E3}"/>
          </ac:picMkLst>
        </pc:picChg>
        <pc:picChg chg="del">
          <ac:chgData name="Simon Lebrun" userId="26dc3ff3f8566270" providerId="LiveId" clId="{13F36BBD-7C26-4F35-8B09-3B452117673F}" dt="2024-03-10T18:00:42.540" v="4" actId="478"/>
          <ac:picMkLst>
            <pc:docMk/>
            <pc:sldMk cId="1922466553" sldId="259"/>
            <ac:picMk id="8" creationId="{C81ACEB4-50A3-7AAF-266A-AD5D3908B3BA}"/>
          </ac:picMkLst>
        </pc:picChg>
      </pc:sldChg>
      <pc:sldChg chg="delSp mod delAnim">
        <pc:chgData name="Simon Lebrun" userId="26dc3ff3f8566270" providerId="LiveId" clId="{13F36BBD-7C26-4F35-8B09-3B452117673F}" dt="2024-03-10T18:01:21.654" v="13" actId="478"/>
        <pc:sldMkLst>
          <pc:docMk/>
          <pc:sldMk cId="1014045274" sldId="262"/>
        </pc:sldMkLst>
        <pc:picChg chg="del">
          <ac:chgData name="Simon Lebrun" userId="26dc3ff3f8566270" providerId="LiveId" clId="{13F36BBD-7C26-4F35-8B09-3B452117673F}" dt="2024-03-10T18:01:20.759" v="12" actId="478"/>
          <ac:picMkLst>
            <pc:docMk/>
            <pc:sldMk cId="1014045274" sldId="262"/>
            <ac:picMk id="6" creationId="{C14C05E9-79E7-A502-0F54-1B7185A16198}"/>
          </ac:picMkLst>
        </pc:picChg>
        <pc:picChg chg="del">
          <ac:chgData name="Simon Lebrun" userId="26dc3ff3f8566270" providerId="LiveId" clId="{13F36BBD-7C26-4F35-8B09-3B452117673F}" dt="2024-03-10T18:01:21.654" v="13" actId="478"/>
          <ac:picMkLst>
            <pc:docMk/>
            <pc:sldMk cId="1014045274" sldId="262"/>
            <ac:picMk id="7" creationId="{AE9F0716-780E-A052-9FC9-22229174FF19}"/>
          </ac:picMkLst>
        </pc:picChg>
      </pc:sldChg>
      <pc:sldChg chg="delSp mod delAnim">
        <pc:chgData name="Simon Lebrun" userId="26dc3ff3f8566270" providerId="LiveId" clId="{13F36BBD-7C26-4F35-8B09-3B452117673F}" dt="2024-03-10T18:01:18.693" v="11" actId="478"/>
        <pc:sldMkLst>
          <pc:docMk/>
          <pc:sldMk cId="228156269" sldId="263"/>
        </pc:sldMkLst>
        <pc:picChg chg="del">
          <ac:chgData name="Simon Lebrun" userId="26dc3ff3f8566270" providerId="LiveId" clId="{13F36BBD-7C26-4F35-8B09-3B452117673F}" dt="2024-03-10T18:01:18.693" v="11" actId="478"/>
          <ac:picMkLst>
            <pc:docMk/>
            <pc:sldMk cId="228156269" sldId="263"/>
            <ac:picMk id="3" creationId="{F0201E39-290F-EEAB-29A0-71EE79077DE3}"/>
          </ac:picMkLst>
        </pc:picChg>
      </pc:sldChg>
      <pc:sldChg chg="delSp mod delAnim">
        <pc:chgData name="Simon Lebrun" userId="26dc3ff3f8566270" providerId="LiveId" clId="{13F36BBD-7C26-4F35-8B09-3B452117673F}" dt="2024-03-10T18:01:12.333" v="10" actId="478"/>
        <pc:sldMkLst>
          <pc:docMk/>
          <pc:sldMk cId="3925939672" sldId="265"/>
        </pc:sldMkLst>
        <pc:picChg chg="del">
          <ac:chgData name="Simon Lebrun" userId="26dc3ff3f8566270" providerId="LiveId" clId="{13F36BBD-7C26-4F35-8B09-3B452117673F}" dt="2024-03-10T18:01:12.333" v="10" actId="478"/>
          <ac:picMkLst>
            <pc:docMk/>
            <pc:sldMk cId="3925939672" sldId="265"/>
            <ac:picMk id="5" creationId="{30D78A3B-D284-FF49-3B69-A2ABD963AA9E}"/>
          </ac:picMkLst>
        </pc:picChg>
        <pc:picChg chg="del">
          <ac:chgData name="Simon Lebrun" userId="26dc3ff3f8566270" providerId="LiveId" clId="{13F36BBD-7C26-4F35-8B09-3B452117673F}" dt="2024-03-10T18:01:11.543" v="9" actId="478"/>
          <ac:picMkLst>
            <pc:docMk/>
            <pc:sldMk cId="3925939672" sldId="265"/>
            <ac:picMk id="6" creationId="{9F363893-785E-59A4-012B-9D8681C736E9}"/>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1T17:40:10.760"/>
    </inkml:context>
    <inkml:brush xml:id="br0">
      <inkml:brushProperty name="width" value="0.1" units="cm"/>
      <inkml:brushProperty name="height" value="0.1" units="cm"/>
      <inkml:brushProperty name="color" value="#E71224"/>
    </inkml:brush>
  </inkml:definitions>
  <inkml:trace contextRef="#ctx0" brushRef="#br0">0 1 24575,'8'14'0,"2"3"0,4 7 0,1 1 0,1 2 0,-1 3 0,0 0 0,-1 2 0,3 3 0,6 4 0,3 4 0,2 5 0,3 4 0,2 8 0,-15-28 0,1 2 0,1 2 0,0 2 0,3 1 0,0 2 0,2 1 0,0 1 0,4 3 0,0 1 0,1 0 0,0 0 0,0 1 0,1 1 0,0 1 0,0-1 0,-1 0 0,2-1 0,2 4 0,1 1 0,3 0 0,2 1 0,-1-2 0,2 3-334,-12-14 0,1 2 1,-1 2 333,5 7 0,1 3 0,0 2 0,-7-10 0,0 2 0,0 1 0,2 1-677,4 7 0,1 1 0,1 2 0,0 0 677,-2-7 0,0 1 0,1-1 0,1 2 0,1-2 0,1 3 0,0 0 0,2 0 0,-1 0 0,2 0 0,-4-7 0,0 0 0,2 0 0,-1 0 0,1 0 0,-1 0-512,1-1 0,2 2 1,-2-2-1,2 1 1,-1-1-1,1 0 512,0 0 0,-1-1 0,0 0 0,1 0 0,1 1 0,0 1 0,-1-2 0,1 2 0,1 1 0,1 0 0,-2-1 0,-1-2 0,-1-1 0,3 4 0,-1-2 0,-1-1 0,1 0 0,1 3-348,1 1 1,2 3 0,1 1-1,-1-1 1,-1-2 0,-4-4 347,3 3 0,-4-4 0,0-2 0,2 5-109,2 2 0,5 4 0,-1 1 0,-2-1 0,-4-5 109,-5-8 0,-4-3 0,-1 0 0,2 1 274,7 10 0,2 3 0,-2-2 1,-3-4-275,-8-8 0,-3-4 0,1 2 825,7 8 0,0 1 0,0-1-825,-5-6 0,0 0 0,-1 0 0,1-2 0,-1 2 0,0-3 0,12 19 0,0-1 0,0 1 0,0-1 0,-2-2 0,0 0 0,-9-13 0,0 1 0,0 1 615,3 4 1,-1 1-1,0 0-615,3 3 0,-1 1 0,1 0 0,2 4 0,2 2 0,-3-2 0,-3-5 0,0-1 0,-1 0 0,0-2 0,-1-2 0,0 1 0,-1-3 0,0-1 0,0 0 786,11 16 1,-1-3-787,-1-1 0,0-1 0,-2-3 0,0 0 0,-1 1 0,0 1 0,-1-2 0,-1 2 0,1 1 0,-1 0 0,-1 1 0,-1-2 0,1 3 0,-2-1 513,-1-1 0,0-2-513,-2-2 0,-1-1 164,1-2 1,-2-1-165,-2-6 0,-1-2 459,-2-3 0,-1-1-459,13 20 144,-1-1-144,0 5 0,-14-26 0,0 0 0,1 2 0,0 1 0,15 26 0,-2-5 0,-3-6 0,-1-6 0,2-3 0,-1-2 0,-3-6 0,0-2 0,-3-4 0,0-2 0,3 5 0,2 5 0,2 5 0,4 3 0,-2 0 0,-2-2 0,-2-4 0,-2-2 0,-2-1 0,0-4 0,0 0 0,4 1 0,-8-12 0,4 4 0,-17-18 0,4 5 0,-2-3 0,4 4 0,5 4 0,1 0 0,2 3 0,-1 1 0,-1 2 0,2 4 0,6 7 0,7 7 0,14 11 0,-12-15 0,12 8 0,-16-19 0,10 8 0,-19-15 0,-1-2 0,-20-15 0,0 0 0,0-4 0,-2-2 0,0 1 0,0 1 0,0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1T17:40:14.441"/>
    </inkml:context>
    <inkml:brush xml:id="br0">
      <inkml:brushProperty name="width" value="0.1" units="cm"/>
      <inkml:brushProperty name="height" value="0.1" units="cm"/>
      <inkml:brushProperty name="color" value="#E71224"/>
    </inkml:brush>
  </inkml:definitions>
  <inkml:trace contextRef="#ctx0" brushRef="#br0">7410 1 24575,'-19'13'0,"-13"11"0,13-9 0,-15 12 0,10-5 0,-19 19 0,14-13 0,-2 2 0,-14 14 0,0 1 0,11-13 0,0 1 0,2-1 0,-3 3 0,2-2 0,-5 5 0,-1-1 0,5-4 0,-1 1 0,-1 0-193,0 1 1,0-1 0,0 1 192,-3 2 0,0 0 0,0 1 0,-2 1 0,0 1 0,0-1 0,0 2 0,0-1 0,1 1 0,-2 0 0,1 0 0,-1 1 0,4-4 0,0 2 0,1-2 0,4-2 0,1-1 0,1 1 0,1-2 0,0 0 0,2 1 0,-1 0 0,1 2 0,0-2 0,0 1 0,2 0 0,-2 1 0,1 1 0,-1 0 0,0 1 0,2-2 0,0 0 0,0 1 0,0-1 0,0-1 0,0 1 0,-3 4 0,1 0 0,-1-1 0,0 0 0,1 1 0,-1-1 0,-1 2 0,0 0 0,0 0 0,0-2 0,1-1 0,0 0 0,-12 14 0,1-1 0,-1 1 0,0-1 0,2-2 0,-1 0 0,-1 2 0,0 0 0,13-17 0,-1 0 0,0 0 0,-1 1 0,1 0 0,-1 0 0,0 1 0,-1 0 0,1 0 0,0 1 0,0-1 0,0 1 0,1-1 0,2-1 0,-1 1 0,2 0 0,0 1 0,1-1 0,1 2 0,0 0 0,1 0 0,-1 3 0,0 1 0,2 0 0,-3 3 0,2 1 0,-1 1 0,1 0 0,0 0 0,0 1 0,0 1 0,0 2 0,0-1 0,0 1 0,0 0 0,0 0-436,-1 3 1,-2-1-1,0 2 436,-1 0 0,-1 2 0,1-1 0,-2 1 0,0 0 0,-1 0 0,8-13 0,-2-1 0,1 2 0,0-1 0,-1 1 0,0-1 0,0 1 0,-1 0 0,1 0 0,-2 1 0,1 1 0,0-2 0,-2 3 0,-1 0 0,1 0 0,-1-1 0,-1 2 0,1 0 0,-2-1 0,0 1-544,-2 0 0,1 1 0,-2-1 0,0 0 544,-4 3 0,-1 1 0,0 0 0,-2-1 0,8-10 0,0 0 0,0-1 0,-3 1 0,1 0 0,-2 4 0,-2-1 0,0 0 0,-1 2 0,-1-1-533,0 1 0,0 0 0,-2 1 1,1 0-1,0 0 533,0-1 0,-1 0 0,0 1 0,0-1 0,-2 3 0,7-8 0,-3 2 0,0 0 0,0 1 0,0-1 0,2-2 0,2-3 0,-9 10 0,4-3 0,-1-1 0,-2 4-205,7-8 0,-4 2 0,0 2 1,0-1-1,2-1 0,4-5 205,-7 11 0,3-5 0,0 2 43,4-5 0,0 2 0,0-1 0,1 1-43,-4 6 0,0 1 0,3-1 0,3-6 0,3-2 0,0 1 841,-9 11 1,3-3-842,3-7 0,3-2 1392,4-8 1,3-2-1393,-15 20 2231,3-6-2231,4-4 1082,-6 5-1082,-1 1 0,3 0 0,5-5 0,3-1 0,-1 4 0,-2 4 0,-2 5 0,1-2 0,2-3 0,-1-4 0,1-7 0,4-6 0,5-5 0,3-6 0,7-10 0,1-1 0,3-5 0,0 0 0,1-2 0,2 0 0,-1-2 0,-3 5 0,-4 6 0,-5 6 0,-7 6 0,0 1 0,1 0 0,4-3 0,6-5 0,3-4 0,5-7 0,2-2 0,0-3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08BE8-A529-8A4F-A7E5-9EF24FE1DCD4}"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5C27E-E117-4A4F-AFA9-C4D1F1FF18A4}" type="slidenum">
              <a:rPr lang="en-US" smtClean="0"/>
              <a:t>‹#›</a:t>
            </a:fld>
            <a:endParaRPr lang="en-US"/>
          </a:p>
        </p:txBody>
      </p:sp>
    </p:spTree>
    <p:extLst>
      <p:ext uri="{BB962C8B-B14F-4D97-AF65-F5344CB8AC3E}">
        <p14:creationId xmlns:p14="http://schemas.microsoft.com/office/powerpoint/2010/main" val="292760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you for joining us today.   My name is Kathy Smith and I am an artist, instructor….. From London.</a:t>
            </a:r>
          </a:p>
          <a:p>
            <a:r>
              <a:rPr lang="en-US" dirty="0"/>
              <a:t>My name is Maggie </a:t>
            </a:r>
            <a:r>
              <a:rPr lang="en-US" dirty="0" err="1"/>
              <a:t>Perquin</a:t>
            </a:r>
            <a:r>
              <a:rPr lang="en-US" dirty="0"/>
              <a:t> and I am a retired teacher and choir director of the Forest City Singers in London.   </a:t>
            </a:r>
          </a:p>
          <a:p>
            <a:r>
              <a:rPr lang="en-US" dirty="0"/>
              <a:t>We are both Community Consultants for the Direct message project (explain location </a:t>
            </a:r>
            <a:r>
              <a:rPr lang="en-US" dirty="0" err="1"/>
              <a:t>etc</a:t>
            </a:r>
            <a:r>
              <a:rPr lang="en-US" dirty="0"/>
              <a:t> quickly).   We have spent the last 3 years engaging with older adults in the Hamilton, Guelph and London areas, to research how technology can help engage them in art activities in meaningful and successful ways. </a:t>
            </a:r>
          </a:p>
          <a:p>
            <a:r>
              <a:rPr lang="en-US" dirty="0"/>
              <a:t>Today we’d like to share 5 Key Findings from this research and present our idea for moving forward based on the findings of our research. </a:t>
            </a:r>
          </a:p>
        </p:txBody>
      </p:sp>
      <p:sp>
        <p:nvSpPr>
          <p:cNvPr id="4" name="Slide Number Placeholder 3"/>
          <p:cNvSpPr>
            <a:spLocks noGrp="1"/>
          </p:cNvSpPr>
          <p:nvPr>
            <p:ph type="sldNum" sz="quarter" idx="5"/>
          </p:nvPr>
        </p:nvSpPr>
        <p:spPr/>
        <p:txBody>
          <a:bodyPr/>
          <a:lstStyle/>
          <a:p>
            <a:fld id="{4395C27E-E117-4A4F-AFA9-C4D1F1FF18A4}" type="slidenum">
              <a:rPr lang="en-US" smtClean="0"/>
              <a:t>1</a:t>
            </a:fld>
            <a:endParaRPr lang="en-US"/>
          </a:p>
        </p:txBody>
      </p:sp>
    </p:spTree>
    <p:extLst>
      <p:ext uri="{BB962C8B-B14F-4D97-AF65-F5344CB8AC3E}">
        <p14:creationId xmlns:p14="http://schemas.microsoft.com/office/powerpoint/2010/main" val="3844846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the Q &amp; A    </a:t>
            </a:r>
          </a:p>
          <a:p>
            <a:r>
              <a:rPr lang="en-US" dirty="0"/>
              <a:t>Note the feedback </a:t>
            </a:r>
          </a:p>
        </p:txBody>
      </p:sp>
      <p:sp>
        <p:nvSpPr>
          <p:cNvPr id="4" name="Slide Number Placeholder 3"/>
          <p:cNvSpPr>
            <a:spLocks noGrp="1"/>
          </p:cNvSpPr>
          <p:nvPr>
            <p:ph type="sldNum" sz="quarter" idx="5"/>
          </p:nvPr>
        </p:nvSpPr>
        <p:spPr/>
        <p:txBody>
          <a:bodyPr/>
          <a:lstStyle/>
          <a:p>
            <a:fld id="{4395C27E-E117-4A4F-AFA9-C4D1F1FF18A4}" type="slidenum">
              <a:rPr lang="en-US" smtClean="0"/>
              <a:t>10</a:t>
            </a:fld>
            <a:endParaRPr lang="en-US"/>
          </a:p>
        </p:txBody>
      </p:sp>
    </p:spTree>
    <p:extLst>
      <p:ext uri="{BB962C8B-B14F-4D97-AF65-F5344CB8AC3E}">
        <p14:creationId xmlns:p14="http://schemas.microsoft.com/office/powerpoint/2010/main" val="27295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began before COVID but had to pivot from in person gatherings to the virtual world.   We created, then administered 3 interactive surveys with 33 older adults from Hamilton, London and Guelph. We asked them about the value of art in their lives and how they use and interact with technology to access art activities and events. (Show videos) That’s when we realized our first key finding.  (read)  We realized the difficulty older adults have using technology to continue to participate in their group activities.   Art, in particular, has a unique set of barriers.  We developed a goal to discover how technology can facilitate engagement in the arts by older adults experiencing barriers to accessing digital services.  </a:t>
            </a:r>
          </a:p>
        </p:txBody>
      </p:sp>
      <p:sp>
        <p:nvSpPr>
          <p:cNvPr id="4" name="Slide Number Placeholder 3"/>
          <p:cNvSpPr>
            <a:spLocks noGrp="1"/>
          </p:cNvSpPr>
          <p:nvPr>
            <p:ph type="sldNum" sz="quarter" idx="5"/>
          </p:nvPr>
        </p:nvSpPr>
        <p:spPr/>
        <p:txBody>
          <a:bodyPr/>
          <a:lstStyle/>
          <a:p>
            <a:fld id="{4395C27E-E117-4A4F-AFA9-C4D1F1FF18A4}" type="slidenum">
              <a:rPr lang="en-US" smtClean="0"/>
              <a:t>2</a:t>
            </a:fld>
            <a:endParaRPr lang="en-US"/>
          </a:p>
        </p:txBody>
      </p:sp>
    </p:spTree>
    <p:extLst>
      <p:ext uri="{BB962C8B-B14F-4D97-AF65-F5344CB8AC3E}">
        <p14:creationId xmlns:p14="http://schemas.microsoft.com/office/powerpoint/2010/main" val="258317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surveys also led us to our 2</a:t>
            </a:r>
            <a:r>
              <a:rPr lang="en-US" baseline="30000" dirty="0"/>
              <a:t>nd</a:t>
            </a:r>
            <a:r>
              <a:rPr lang="en-US" dirty="0"/>
              <a:t> key finding. (read above)  They were administered in the summer of 2021.   The isolation of COVID particularly drew attention to the impact of the socializing that was missing in these activities.   It became clear that watching tutorials on </a:t>
            </a:r>
            <a:r>
              <a:rPr lang="en-US" dirty="0" err="1"/>
              <a:t>youtube</a:t>
            </a:r>
            <a:r>
              <a:rPr lang="en-US" dirty="0"/>
              <a:t> wasn’t enough.   People wanted to see and chat with other people while they were learning.  (read bottom)   Play Becky then gallery walk photos. </a:t>
            </a:r>
          </a:p>
        </p:txBody>
      </p:sp>
      <p:sp>
        <p:nvSpPr>
          <p:cNvPr id="4" name="Slide Number Placeholder 3"/>
          <p:cNvSpPr>
            <a:spLocks noGrp="1"/>
          </p:cNvSpPr>
          <p:nvPr>
            <p:ph type="sldNum" sz="quarter" idx="5"/>
          </p:nvPr>
        </p:nvSpPr>
        <p:spPr/>
        <p:txBody>
          <a:bodyPr/>
          <a:lstStyle/>
          <a:p>
            <a:fld id="{4395C27E-E117-4A4F-AFA9-C4D1F1FF18A4}" type="slidenum">
              <a:rPr lang="en-US" smtClean="0"/>
              <a:t>3</a:t>
            </a:fld>
            <a:endParaRPr lang="en-US"/>
          </a:p>
        </p:txBody>
      </p:sp>
    </p:spTree>
    <p:extLst>
      <p:ext uri="{BB962C8B-B14F-4D97-AF65-F5344CB8AC3E}">
        <p14:creationId xmlns:p14="http://schemas.microsoft.com/office/powerpoint/2010/main" val="353724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3</a:t>
            </a:r>
            <a:r>
              <a:rPr lang="en-US" baseline="30000" dirty="0"/>
              <a:t>rd</a:t>
            </a:r>
            <a:r>
              <a:rPr lang="en-US" dirty="0"/>
              <a:t> key finding was (read it).   To help with some of the technical frustrations, tutorials were created to help people use new devices or using their device for new purposes. These tutorials are available in Arabic as well as a portion of our demographic were Arabic speakers.  We also created a prototype of a simple keyboard that would allow users to access activities easily on a dedicated website for art activities. In the summer of 2022, A new group of participants was gathered to test using this unique keyboard to make access to platforms and activities easier.   That research showed that most folks had learned the skills necessary to use existing technology more successfully, but were excited to find a dedicated platform for art activities.   However, we continue to work on creating technology that helps those with manual dexterity barriers.</a:t>
            </a:r>
          </a:p>
        </p:txBody>
      </p:sp>
      <p:sp>
        <p:nvSpPr>
          <p:cNvPr id="4" name="Slide Number Placeholder 3"/>
          <p:cNvSpPr>
            <a:spLocks noGrp="1"/>
          </p:cNvSpPr>
          <p:nvPr>
            <p:ph type="sldNum" sz="quarter" idx="5"/>
          </p:nvPr>
        </p:nvSpPr>
        <p:spPr/>
        <p:txBody>
          <a:bodyPr/>
          <a:lstStyle/>
          <a:p>
            <a:fld id="{4395C27E-E117-4A4F-AFA9-C4D1F1FF18A4}" type="slidenum">
              <a:rPr lang="en-US" smtClean="0"/>
              <a:t>4</a:t>
            </a:fld>
            <a:endParaRPr lang="en-US"/>
          </a:p>
        </p:txBody>
      </p:sp>
    </p:spTree>
    <p:extLst>
      <p:ext uri="{BB962C8B-B14F-4D97-AF65-F5344CB8AC3E}">
        <p14:creationId xmlns:p14="http://schemas.microsoft.com/office/powerpoint/2010/main" val="172746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first year of COVID we learned our 4</a:t>
            </a:r>
            <a:r>
              <a:rPr lang="en-US" baseline="30000" dirty="0"/>
              <a:t>th</a:t>
            </a:r>
            <a:r>
              <a:rPr lang="en-US" dirty="0"/>
              <a:t> key finding.  (read)Older adults became as technically proficient as they needed to be to join different groups or classes, mostly on zoom.  Even as the world was opening up again, many older adults were hesitant to meet in person and preferred virtual gatherings. Weather also affects attendance in person as do barriers that many older adults face. These interviews also taught us of the many barriers that older adults face trying to work in the digital or virtual world, particularly in rural settings. </a:t>
            </a:r>
          </a:p>
        </p:txBody>
      </p:sp>
      <p:sp>
        <p:nvSpPr>
          <p:cNvPr id="4" name="Slide Number Placeholder 3"/>
          <p:cNvSpPr>
            <a:spLocks noGrp="1"/>
          </p:cNvSpPr>
          <p:nvPr>
            <p:ph type="sldNum" sz="quarter" idx="5"/>
          </p:nvPr>
        </p:nvSpPr>
        <p:spPr/>
        <p:txBody>
          <a:bodyPr/>
          <a:lstStyle/>
          <a:p>
            <a:fld id="{4395C27E-E117-4A4F-AFA9-C4D1F1FF18A4}" type="slidenum">
              <a:rPr lang="en-US" smtClean="0"/>
              <a:t>5</a:t>
            </a:fld>
            <a:endParaRPr lang="en-US"/>
          </a:p>
        </p:txBody>
      </p:sp>
    </p:spTree>
    <p:extLst>
      <p:ext uri="{BB962C8B-B14F-4D97-AF65-F5344CB8AC3E}">
        <p14:creationId xmlns:p14="http://schemas.microsoft.com/office/powerpoint/2010/main" val="170524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a:t>
            </a:r>
            <a:r>
              <a:rPr lang="en-US" dirty="0" err="1"/>
              <a:t>followup</a:t>
            </a:r>
            <a:r>
              <a:rPr lang="en-US" dirty="0"/>
              <a:t> interviews, we realized our 5</a:t>
            </a:r>
            <a:r>
              <a:rPr lang="en-US" baseline="30000" dirty="0"/>
              <a:t>th</a:t>
            </a:r>
            <a:r>
              <a:rPr lang="en-US" dirty="0"/>
              <a:t> key finding.   Read     It became crystal clear that older adults use art as a big part of maintaining their well being, when connected to social gatherings. We want to continue to offer programs, resources and activities that will contribute to the well being of our aging population.  Read bottom. </a:t>
            </a:r>
          </a:p>
        </p:txBody>
      </p:sp>
      <p:sp>
        <p:nvSpPr>
          <p:cNvPr id="4" name="Slide Number Placeholder 3"/>
          <p:cNvSpPr>
            <a:spLocks noGrp="1"/>
          </p:cNvSpPr>
          <p:nvPr>
            <p:ph type="sldNum" sz="quarter" idx="5"/>
          </p:nvPr>
        </p:nvSpPr>
        <p:spPr/>
        <p:txBody>
          <a:bodyPr/>
          <a:lstStyle/>
          <a:p>
            <a:fld id="{4395C27E-E117-4A4F-AFA9-C4D1F1FF18A4}" type="slidenum">
              <a:rPr lang="en-US" smtClean="0"/>
              <a:t>6</a:t>
            </a:fld>
            <a:endParaRPr lang="en-US"/>
          </a:p>
        </p:txBody>
      </p:sp>
    </p:spTree>
    <p:extLst>
      <p:ext uri="{BB962C8B-B14F-4D97-AF65-F5344CB8AC3E}">
        <p14:creationId xmlns:p14="http://schemas.microsoft.com/office/powerpoint/2010/main" val="165553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aware of the barriers older adults face when accessing virtual activities.  Our participants lived with varying disabilities, as well as financial, cultural, geographical (and other) barriers.   When creating programs and options moving forward, these barriers must be considered in order to empower older adults to attend events that foster their well being and need for social connection. As part of the research we actively recruited folks who met criteria of facing barriers.  However, we know that an inclusive opportunity is structured knowing “what is essential for some, is good for all”. </a:t>
            </a:r>
          </a:p>
        </p:txBody>
      </p:sp>
      <p:sp>
        <p:nvSpPr>
          <p:cNvPr id="4" name="Slide Number Placeholder 3"/>
          <p:cNvSpPr>
            <a:spLocks noGrp="1"/>
          </p:cNvSpPr>
          <p:nvPr>
            <p:ph type="sldNum" sz="quarter" idx="5"/>
          </p:nvPr>
        </p:nvSpPr>
        <p:spPr/>
        <p:txBody>
          <a:bodyPr/>
          <a:lstStyle/>
          <a:p>
            <a:fld id="{4395C27E-E117-4A4F-AFA9-C4D1F1FF18A4}" type="slidenum">
              <a:rPr lang="en-US" smtClean="0"/>
              <a:t>7</a:t>
            </a:fld>
            <a:endParaRPr lang="en-US"/>
          </a:p>
        </p:txBody>
      </p:sp>
    </p:spTree>
    <p:extLst>
      <p:ext uri="{BB962C8B-B14F-4D97-AF65-F5344CB8AC3E}">
        <p14:creationId xmlns:p14="http://schemas.microsoft.com/office/powerpoint/2010/main" val="140005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share these findings with you with the hopes that this information will help you continue to create inclusive digital art and culture programs to serve the older adults in Southwestern Ontario.  As you can see, most use some form of digital device on a daily basis, and will learn the skills they need in order to participate in meaningful art activities.  To make the findings available we have created a website for you to access. </a:t>
            </a:r>
          </a:p>
        </p:txBody>
      </p:sp>
      <p:sp>
        <p:nvSpPr>
          <p:cNvPr id="4" name="Slide Number Placeholder 3"/>
          <p:cNvSpPr>
            <a:spLocks noGrp="1"/>
          </p:cNvSpPr>
          <p:nvPr>
            <p:ph type="sldNum" sz="quarter" idx="5"/>
          </p:nvPr>
        </p:nvSpPr>
        <p:spPr/>
        <p:txBody>
          <a:bodyPr/>
          <a:lstStyle/>
          <a:p>
            <a:fld id="{4395C27E-E117-4A4F-AFA9-C4D1F1FF18A4}" type="slidenum">
              <a:rPr lang="en-US" smtClean="0"/>
              <a:t>8</a:t>
            </a:fld>
            <a:endParaRPr lang="en-US"/>
          </a:p>
        </p:txBody>
      </p:sp>
    </p:spTree>
    <p:extLst>
      <p:ext uri="{BB962C8B-B14F-4D97-AF65-F5344CB8AC3E}">
        <p14:creationId xmlns:p14="http://schemas.microsoft.com/office/powerpoint/2010/main" val="16529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information, we wish are moving forward and creating Seniors Art Link. This will be a website created for agencies, service providers, artists, researchers, program developers who provide services for older adults.  All the videos and images shared with you today, are stored here in their entirety.   All the documents and reports created as part of the research project will be stored here for people to use as references or supports for further work developing digital programming for older adults. We will populate it with lists of agencies and businesses offering free programming in the arts for seniors.   Every effort will be made to find accessible, inclusive programs and activities.  </a:t>
            </a:r>
          </a:p>
          <a:p>
            <a:r>
              <a:rPr lang="en-US" dirty="0"/>
              <a:t>Our desire for future development of Seniors Art Link is to have it be collaborative with artists, service providers, museums, galleries </a:t>
            </a:r>
            <a:r>
              <a:rPr lang="en-US" dirty="0" err="1"/>
              <a:t>etc</a:t>
            </a:r>
            <a:r>
              <a:rPr lang="en-US" dirty="0"/>
              <a:t>, to build a free set of resources and activities to service the older adult population.   We will continue to add workshops by artists in various media for seniors to access.  A long term goal of Seniors Art Link is to provide open studio time.</a:t>
            </a:r>
          </a:p>
        </p:txBody>
      </p:sp>
      <p:sp>
        <p:nvSpPr>
          <p:cNvPr id="4" name="Slide Number Placeholder 3"/>
          <p:cNvSpPr>
            <a:spLocks noGrp="1"/>
          </p:cNvSpPr>
          <p:nvPr>
            <p:ph type="sldNum" sz="quarter" idx="5"/>
          </p:nvPr>
        </p:nvSpPr>
        <p:spPr/>
        <p:txBody>
          <a:bodyPr/>
          <a:lstStyle/>
          <a:p>
            <a:fld id="{4395C27E-E117-4A4F-AFA9-C4D1F1FF18A4}" type="slidenum">
              <a:rPr lang="en-US" smtClean="0"/>
              <a:t>9</a:t>
            </a:fld>
            <a:endParaRPr lang="en-US"/>
          </a:p>
        </p:txBody>
      </p:sp>
    </p:spTree>
    <p:extLst>
      <p:ext uri="{BB962C8B-B14F-4D97-AF65-F5344CB8AC3E}">
        <p14:creationId xmlns:p14="http://schemas.microsoft.com/office/powerpoint/2010/main" val="366011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83DB3D-3FCD-2948-93B1-2BF65ADD1D50}"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359290941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3DB3D-3FCD-2948-93B1-2BF65ADD1D50}"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241823147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3DB3D-3FCD-2948-93B1-2BF65ADD1D50}"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EEF64-B398-AF49-8D0B-656D069B430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2498837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3DB3D-3FCD-2948-93B1-2BF65ADD1D50}"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144220808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3DB3D-3FCD-2948-93B1-2BF65ADD1D50}"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EEF64-B398-AF49-8D0B-656D069B430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295418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3DB3D-3FCD-2948-93B1-2BF65ADD1D50}"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263227402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83DB3D-3FCD-2948-93B1-2BF65ADD1D50}"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74632438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83DB3D-3FCD-2948-93B1-2BF65ADD1D50}"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312434553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83DB3D-3FCD-2948-93B1-2BF65ADD1D50}"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136574299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3DB3D-3FCD-2948-93B1-2BF65ADD1D50}"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104227144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83DB3D-3FCD-2948-93B1-2BF65ADD1D50}"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161142837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83DB3D-3FCD-2948-93B1-2BF65ADD1D50}"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18858784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83DB3D-3FCD-2948-93B1-2BF65ADD1D50}"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31888145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3DB3D-3FCD-2948-93B1-2BF65ADD1D50}"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346952876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83DB3D-3FCD-2948-93B1-2BF65ADD1D50}"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208621217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83DB3D-3FCD-2948-93B1-2BF65ADD1D50}"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EEF64-B398-AF49-8D0B-656D069B4307}" type="slidenum">
              <a:rPr lang="en-US" smtClean="0"/>
              <a:t>‹#›</a:t>
            </a:fld>
            <a:endParaRPr lang="en-US"/>
          </a:p>
        </p:txBody>
      </p:sp>
    </p:spTree>
    <p:extLst>
      <p:ext uri="{BB962C8B-B14F-4D97-AF65-F5344CB8AC3E}">
        <p14:creationId xmlns:p14="http://schemas.microsoft.com/office/powerpoint/2010/main" val="82685325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83DB3D-3FCD-2948-93B1-2BF65ADD1D50}" type="datetimeFigureOut">
              <a:rPr lang="en-US" smtClean="0"/>
              <a:t>3/10/2024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17EEF64-B398-AF49-8D0B-656D069B4307}" type="slidenum">
              <a:rPr lang="en-US" smtClean="0"/>
              <a:t>‹#›</a:t>
            </a:fld>
            <a:endParaRPr lang="en-US"/>
          </a:p>
        </p:txBody>
      </p:sp>
    </p:spTree>
    <p:extLst>
      <p:ext uri="{BB962C8B-B14F-4D97-AF65-F5344CB8AC3E}">
        <p14:creationId xmlns:p14="http://schemas.microsoft.com/office/powerpoint/2010/main" val="126739076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ransition spd="slow">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7.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9.jpeg"/><Relationship Id="rId10" Type="http://schemas.openxmlformats.org/officeDocument/2006/relationships/image" Target="../media/image10.png"/><Relationship Id="rId4" Type="http://schemas.openxmlformats.org/officeDocument/2006/relationships/image" Target="../media/image8.jpe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4F65-133B-59A7-3161-B623CAE989AF}"/>
              </a:ext>
            </a:extLst>
          </p:cNvPr>
          <p:cNvSpPr>
            <a:spLocks noGrp="1"/>
          </p:cNvSpPr>
          <p:nvPr>
            <p:ph type="ctrTitle"/>
          </p:nvPr>
        </p:nvSpPr>
        <p:spPr>
          <a:xfrm>
            <a:off x="2887628" y="470365"/>
            <a:ext cx="5146358" cy="1096899"/>
          </a:xfrm>
        </p:spPr>
        <p:txBody>
          <a:bodyPr/>
          <a:lstStyle/>
          <a:p>
            <a:pPr algn="l"/>
            <a:r>
              <a:rPr lang="en-US" dirty="0"/>
              <a:t>5 Key Findings</a:t>
            </a:r>
          </a:p>
        </p:txBody>
      </p:sp>
      <p:sp>
        <p:nvSpPr>
          <p:cNvPr id="3" name="Subtitle 2">
            <a:extLst>
              <a:ext uri="{FF2B5EF4-FFF2-40B4-BE49-F238E27FC236}">
                <a16:creationId xmlns:a16="http://schemas.microsoft.com/office/drawing/2014/main" id="{26DC7FE0-69CF-6290-2D0B-7C49E6BB358C}"/>
              </a:ext>
            </a:extLst>
          </p:cNvPr>
          <p:cNvSpPr>
            <a:spLocks noGrp="1"/>
          </p:cNvSpPr>
          <p:nvPr>
            <p:ph type="subTitle" idx="1"/>
          </p:nvPr>
        </p:nvSpPr>
        <p:spPr>
          <a:xfrm>
            <a:off x="795965" y="1577952"/>
            <a:ext cx="9329683" cy="1096899"/>
          </a:xfrm>
        </p:spPr>
        <p:txBody>
          <a:bodyPr>
            <a:noAutofit/>
          </a:bodyPr>
          <a:lstStyle/>
          <a:p>
            <a:pPr algn="ctr"/>
            <a:r>
              <a:rPr lang="en-CA" sz="2400" dirty="0">
                <a:solidFill>
                  <a:schemeClr val="accent2">
                    <a:lumMod val="75000"/>
                  </a:schemeClr>
                </a:solidFill>
              </a:rPr>
              <a:t>Creating a Digital Platform to </a:t>
            </a:r>
          </a:p>
          <a:p>
            <a:pPr algn="ctr"/>
            <a:r>
              <a:rPr lang="en-CA" sz="2400" dirty="0">
                <a:solidFill>
                  <a:schemeClr val="accent2">
                    <a:lumMod val="75000"/>
                  </a:schemeClr>
                </a:solidFill>
              </a:rPr>
              <a:t>Engage Older Adults in Art Activities </a:t>
            </a:r>
          </a:p>
        </p:txBody>
      </p:sp>
      <p:sp>
        <p:nvSpPr>
          <p:cNvPr id="4" name="TextBox 3">
            <a:extLst>
              <a:ext uri="{FF2B5EF4-FFF2-40B4-BE49-F238E27FC236}">
                <a16:creationId xmlns:a16="http://schemas.microsoft.com/office/drawing/2014/main" id="{5432E665-B586-C4B5-1D59-659850455CD6}"/>
              </a:ext>
            </a:extLst>
          </p:cNvPr>
          <p:cNvSpPr txBox="1"/>
          <p:nvPr/>
        </p:nvSpPr>
        <p:spPr>
          <a:xfrm>
            <a:off x="897867" y="5280048"/>
            <a:ext cx="9932895" cy="923330"/>
          </a:xfrm>
          <a:prstGeom prst="rect">
            <a:avLst/>
          </a:prstGeom>
          <a:noFill/>
        </p:spPr>
        <p:txBody>
          <a:bodyPr wrap="square" rtlCol="0">
            <a:spAutoFit/>
          </a:bodyPr>
          <a:lstStyle/>
          <a:p>
            <a:r>
              <a:rPr lang="en" dirty="0"/>
              <a:t>Presented by Kathy Smith and Maggie </a:t>
            </a:r>
            <a:r>
              <a:rPr lang="en" dirty="0" err="1"/>
              <a:t>Perquin</a:t>
            </a:r>
            <a:r>
              <a:rPr lang="en" dirty="0"/>
              <a:t>, on behalf of Direct [Message],  </a:t>
            </a:r>
          </a:p>
          <a:p>
            <a:r>
              <a:rPr lang="en" dirty="0"/>
              <a:t>a Community Based </a:t>
            </a:r>
            <a:r>
              <a:rPr lang="en" dirty="0">
                <a:solidFill>
                  <a:schemeClr val="dk1"/>
                </a:solidFill>
              </a:rPr>
              <a:t>Inquiry </a:t>
            </a:r>
            <a:r>
              <a:rPr lang="en" dirty="0"/>
              <a:t>Research Project </a:t>
            </a:r>
            <a:r>
              <a:rPr lang="en" dirty="0">
                <a:solidFill>
                  <a:schemeClr val="dk1"/>
                </a:solidFill>
              </a:rPr>
              <a:t>focused on involving the greater areas of Hamilton, Guelph, and London, in Southwestern Ontario.</a:t>
            </a:r>
            <a:endParaRPr lang="en-US" dirty="0"/>
          </a:p>
        </p:txBody>
      </p:sp>
      <p:pic>
        <p:nvPicPr>
          <p:cNvPr id="6" name="Picture 2">
            <a:extLst>
              <a:ext uri="{FF2B5EF4-FFF2-40B4-BE49-F238E27FC236}">
                <a16:creationId xmlns:a16="http://schemas.microsoft.com/office/drawing/2014/main" id="{4920495B-4238-E505-4C27-092FAA7DE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227" y="2674851"/>
            <a:ext cx="2966808" cy="245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94647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7FED-2B6C-284B-2A51-5EED79393850}"/>
              </a:ext>
            </a:extLst>
          </p:cNvPr>
          <p:cNvSpPr>
            <a:spLocks noGrp="1"/>
          </p:cNvSpPr>
          <p:nvPr>
            <p:ph type="title"/>
          </p:nvPr>
        </p:nvSpPr>
        <p:spPr/>
        <p:txBody>
          <a:bodyPr/>
          <a:lstStyle/>
          <a:p>
            <a:r>
              <a:rPr lang="en-US" dirty="0"/>
              <a:t>Feedback and Q &amp; A</a:t>
            </a:r>
            <a:br>
              <a:rPr lang="en-US" dirty="0"/>
            </a:br>
            <a:endParaRPr lang="en-US" dirty="0"/>
          </a:p>
        </p:txBody>
      </p:sp>
      <p:sp>
        <p:nvSpPr>
          <p:cNvPr id="5" name="Content Placeholder 4">
            <a:extLst>
              <a:ext uri="{FF2B5EF4-FFF2-40B4-BE49-F238E27FC236}">
                <a16:creationId xmlns:a16="http://schemas.microsoft.com/office/drawing/2014/main" id="{001869A3-9314-E3E2-77E2-D21C0E0135CA}"/>
              </a:ext>
            </a:extLst>
          </p:cNvPr>
          <p:cNvSpPr>
            <a:spLocks noGrp="1"/>
          </p:cNvSpPr>
          <p:nvPr>
            <p:ph idx="1"/>
          </p:nvPr>
        </p:nvSpPr>
        <p:spPr>
          <a:xfrm>
            <a:off x="370885" y="1558036"/>
            <a:ext cx="8596668" cy="3880773"/>
          </a:xfrm>
        </p:spPr>
        <p:txBody>
          <a:bodyPr/>
          <a:lstStyle/>
          <a:p>
            <a:r>
              <a:rPr lang="en-US" dirty="0"/>
              <a:t>Would this be a platform your organization would find beneficial?</a:t>
            </a:r>
          </a:p>
          <a:p>
            <a:r>
              <a:rPr lang="en-US" dirty="0"/>
              <a:t>Do you see yourself contributing content to the platform for others to use and share? </a:t>
            </a:r>
          </a:p>
          <a:p>
            <a:r>
              <a:rPr lang="en-US" dirty="0"/>
              <a:t>What are you looking for in the future to boost your digital programming? </a:t>
            </a:r>
          </a:p>
          <a:p>
            <a:endParaRPr lang="en-US" dirty="0"/>
          </a:p>
        </p:txBody>
      </p:sp>
    </p:spTree>
    <p:extLst>
      <p:ext uri="{BB962C8B-B14F-4D97-AF65-F5344CB8AC3E}">
        <p14:creationId xmlns:p14="http://schemas.microsoft.com/office/powerpoint/2010/main" val="192246655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A455-AD5A-6417-1D62-21A336B6D845}"/>
              </a:ext>
            </a:extLst>
          </p:cNvPr>
          <p:cNvSpPr>
            <a:spLocks noGrp="1"/>
          </p:cNvSpPr>
          <p:nvPr>
            <p:ph type="title"/>
          </p:nvPr>
        </p:nvSpPr>
        <p:spPr>
          <a:xfrm>
            <a:off x="665459" y="175491"/>
            <a:ext cx="8596668" cy="1320800"/>
          </a:xfrm>
        </p:spPr>
        <p:txBody>
          <a:bodyPr/>
          <a:lstStyle/>
          <a:p>
            <a:r>
              <a:rPr lang="en-US" dirty="0"/>
              <a:t>Feedback</a:t>
            </a:r>
          </a:p>
        </p:txBody>
      </p:sp>
      <p:sp>
        <p:nvSpPr>
          <p:cNvPr id="3" name="TextBox 2">
            <a:extLst>
              <a:ext uri="{FF2B5EF4-FFF2-40B4-BE49-F238E27FC236}">
                <a16:creationId xmlns:a16="http://schemas.microsoft.com/office/drawing/2014/main" id="{78F7B7A4-C747-526B-095E-B41B3554AB27}"/>
              </a:ext>
            </a:extLst>
          </p:cNvPr>
          <p:cNvSpPr txBox="1"/>
          <p:nvPr/>
        </p:nvSpPr>
        <p:spPr>
          <a:xfrm>
            <a:off x="570016" y="1014879"/>
            <a:ext cx="2778826" cy="1477328"/>
          </a:xfrm>
          <a:prstGeom prst="rect">
            <a:avLst/>
          </a:prstGeom>
          <a:noFill/>
        </p:spPr>
        <p:txBody>
          <a:bodyPr wrap="square" rtlCol="0">
            <a:spAutoFit/>
          </a:bodyPr>
          <a:lstStyle/>
          <a:p>
            <a:r>
              <a:rPr lang="en-US" dirty="0"/>
              <a:t>Would this be a platform your organization would find beneficial?</a:t>
            </a:r>
          </a:p>
          <a:p>
            <a:endParaRPr lang="en-US" dirty="0"/>
          </a:p>
        </p:txBody>
      </p:sp>
      <p:sp>
        <p:nvSpPr>
          <p:cNvPr id="4" name="TextBox 3">
            <a:extLst>
              <a:ext uri="{FF2B5EF4-FFF2-40B4-BE49-F238E27FC236}">
                <a16:creationId xmlns:a16="http://schemas.microsoft.com/office/drawing/2014/main" id="{8573A8D9-2EFF-D8CB-6628-9F0730D28CF3}"/>
              </a:ext>
            </a:extLst>
          </p:cNvPr>
          <p:cNvSpPr txBox="1"/>
          <p:nvPr/>
        </p:nvSpPr>
        <p:spPr>
          <a:xfrm>
            <a:off x="3984171" y="1014879"/>
            <a:ext cx="2802577" cy="1477328"/>
          </a:xfrm>
          <a:prstGeom prst="rect">
            <a:avLst/>
          </a:prstGeom>
          <a:noFill/>
        </p:spPr>
        <p:txBody>
          <a:bodyPr wrap="square" rtlCol="0">
            <a:spAutoFit/>
          </a:bodyPr>
          <a:lstStyle/>
          <a:p>
            <a:r>
              <a:rPr lang="en-US" dirty="0"/>
              <a:t>Do you see yourself contributing content to the platform for others to use and share? </a:t>
            </a:r>
          </a:p>
          <a:p>
            <a:endParaRPr lang="en-US" dirty="0"/>
          </a:p>
        </p:txBody>
      </p:sp>
      <p:sp>
        <p:nvSpPr>
          <p:cNvPr id="6" name="TextBox 5">
            <a:extLst>
              <a:ext uri="{FF2B5EF4-FFF2-40B4-BE49-F238E27FC236}">
                <a16:creationId xmlns:a16="http://schemas.microsoft.com/office/drawing/2014/main" id="{7BA65C46-04C4-6121-8CAF-F20581F2D793}"/>
              </a:ext>
            </a:extLst>
          </p:cNvPr>
          <p:cNvSpPr txBox="1"/>
          <p:nvPr/>
        </p:nvSpPr>
        <p:spPr>
          <a:xfrm>
            <a:off x="7422077" y="1014879"/>
            <a:ext cx="2493818" cy="1754326"/>
          </a:xfrm>
          <a:prstGeom prst="rect">
            <a:avLst/>
          </a:prstGeom>
          <a:noFill/>
        </p:spPr>
        <p:txBody>
          <a:bodyPr wrap="square" rtlCol="0">
            <a:spAutoFit/>
          </a:bodyPr>
          <a:lstStyle/>
          <a:p>
            <a:r>
              <a:rPr lang="en-US" dirty="0"/>
              <a:t>What are you looking for in the future to boost your digital programming? </a:t>
            </a:r>
          </a:p>
          <a:p>
            <a:endParaRPr lang="en-US" dirty="0"/>
          </a:p>
        </p:txBody>
      </p:sp>
    </p:spTree>
    <p:extLst>
      <p:ext uri="{BB962C8B-B14F-4D97-AF65-F5344CB8AC3E}">
        <p14:creationId xmlns:p14="http://schemas.microsoft.com/office/powerpoint/2010/main" val="47437493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E68F-DD52-FEB7-FEC2-E092821E07CF}"/>
              </a:ext>
            </a:extLst>
          </p:cNvPr>
          <p:cNvSpPr>
            <a:spLocks noGrp="1"/>
          </p:cNvSpPr>
          <p:nvPr>
            <p:ph type="title"/>
          </p:nvPr>
        </p:nvSpPr>
        <p:spPr/>
        <p:txBody>
          <a:bodyPr/>
          <a:lstStyle/>
          <a:p>
            <a:r>
              <a:rPr lang="en-US" dirty="0"/>
              <a:t>1.  </a:t>
            </a:r>
          </a:p>
        </p:txBody>
      </p:sp>
      <p:sp>
        <p:nvSpPr>
          <p:cNvPr id="3" name="TextBox 2">
            <a:extLst>
              <a:ext uri="{FF2B5EF4-FFF2-40B4-BE49-F238E27FC236}">
                <a16:creationId xmlns:a16="http://schemas.microsoft.com/office/drawing/2014/main" id="{34F04544-E5DB-4D9C-F2F4-9720FA24B8A0}"/>
              </a:ext>
            </a:extLst>
          </p:cNvPr>
          <p:cNvSpPr txBox="1"/>
          <p:nvPr/>
        </p:nvSpPr>
        <p:spPr>
          <a:xfrm>
            <a:off x="1411436" y="609600"/>
            <a:ext cx="8375502" cy="1200329"/>
          </a:xfrm>
          <a:prstGeom prst="rect">
            <a:avLst/>
          </a:prstGeom>
          <a:noFill/>
        </p:spPr>
        <p:txBody>
          <a:bodyPr wrap="square" rtlCol="0">
            <a:spAutoFit/>
          </a:bodyPr>
          <a:lstStyle/>
          <a:p>
            <a:r>
              <a:rPr lang="en-CA" sz="2400" dirty="0">
                <a:solidFill>
                  <a:schemeClr val="dk1"/>
                </a:solidFill>
              </a:rPr>
              <a:t>Through research, we realized the power of the arts to </a:t>
            </a:r>
            <a:r>
              <a:rPr lang="en-CA" sz="2400" b="1" dirty="0">
                <a:solidFill>
                  <a:schemeClr val="dk1"/>
                </a:solidFill>
              </a:rPr>
              <a:t>engage and help to reduce isolation and loneliness </a:t>
            </a:r>
            <a:r>
              <a:rPr lang="en-CA" sz="2400" dirty="0">
                <a:solidFill>
                  <a:schemeClr val="dk1"/>
                </a:solidFill>
              </a:rPr>
              <a:t>in the older adult demographic.</a:t>
            </a:r>
            <a:endParaRPr lang="en-US" sz="2400" dirty="0"/>
          </a:p>
        </p:txBody>
      </p:sp>
      <p:sp>
        <p:nvSpPr>
          <p:cNvPr id="4" name="TextBox 3">
            <a:extLst>
              <a:ext uri="{FF2B5EF4-FFF2-40B4-BE49-F238E27FC236}">
                <a16:creationId xmlns:a16="http://schemas.microsoft.com/office/drawing/2014/main" id="{62A93550-5441-C0F1-16F6-9C7F56DA715D}"/>
              </a:ext>
            </a:extLst>
          </p:cNvPr>
          <p:cNvSpPr txBox="1"/>
          <p:nvPr/>
        </p:nvSpPr>
        <p:spPr>
          <a:xfrm>
            <a:off x="982980" y="5602069"/>
            <a:ext cx="7543800" cy="646331"/>
          </a:xfrm>
          <a:prstGeom prst="rect">
            <a:avLst/>
          </a:prstGeom>
          <a:noFill/>
        </p:spPr>
        <p:txBody>
          <a:bodyPr wrap="square" rtlCol="0">
            <a:spAutoFit/>
          </a:bodyPr>
          <a:lstStyle/>
          <a:p>
            <a:r>
              <a:rPr lang="en-US" dirty="0"/>
              <a:t>How can technology facilitate engagement in the arts by older adults experiencing barriers to accessing digital services?</a:t>
            </a:r>
          </a:p>
        </p:txBody>
      </p:sp>
    </p:spTree>
    <p:extLst>
      <p:ext uri="{BB962C8B-B14F-4D97-AF65-F5344CB8AC3E}">
        <p14:creationId xmlns:p14="http://schemas.microsoft.com/office/powerpoint/2010/main" val="10140452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44A8-FAFF-AB32-D49A-EEA8136B9625}"/>
              </a:ext>
            </a:extLst>
          </p:cNvPr>
          <p:cNvSpPr>
            <a:spLocks noGrp="1"/>
          </p:cNvSpPr>
          <p:nvPr>
            <p:ph type="title"/>
          </p:nvPr>
        </p:nvSpPr>
        <p:spPr>
          <a:xfrm>
            <a:off x="677334" y="609600"/>
            <a:ext cx="8752416" cy="1320800"/>
          </a:xfrm>
        </p:spPr>
        <p:txBody>
          <a:bodyPr>
            <a:normAutofit fontScale="90000"/>
          </a:bodyPr>
          <a:lstStyle/>
          <a:p>
            <a:pPr marL="0" lvl="0" indent="0" rtl="0">
              <a:spcBef>
                <a:spcPts val="0"/>
              </a:spcBef>
              <a:spcAft>
                <a:spcPts val="0"/>
              </a:spcAft>
            </a:pPr>
            <a:r>
              <a:rPr lang="en-CA" dirty="0"/>
              <a:t>2. </a:t>
            </a:r>
            <a:br>
              <a:rPr lang="en-CA" sz="2700" dirty="0"/>
            </a:br>
            <a:br>
              <a:rPr lang="en-CA" sz="2700" dirty="0"/>
            </a:br>
            <a:br>
              <a:rPr lang="en-CA" sz="3600" dirty="0">
                <a:solidFill>
                  <a:srgbClr val="201F1E"/>
                </a:solidFill>
                <a:ea typeface="Calibri"/>
                <a:cs typeface="Calibri"/>
                <a:sym typeface="Calibri"/>
              </a:rPr>
            </a:br>
            <a:br>
              <a:rPr lang="en-CA" sz="3600" b="1" dirty="0">
                <a:solidFill>
                  <a:srgbClr val="201F1E"/>
                </a:solidFill>
                <a:ea typeface="Calibri"/>
                <a:cs typeface="Calibri"/>
                <a:sym typeface="Calibri"/>
              </a:rPr>
            </a:br>
            <a:endParaRPr lang="en-US" dirty="0"/>
          </a:p>
        </p:txBody>
      </p:sp>
      <p:sp>
        <p:nvSpPr>
          <p:cNvPr id="4" name="TextBox 3">
            <a:extLst>
              <a:ext uri="{FF2B5EF4-FFF2-40B4-BE49-F238E27FC236}">
                <a16:creationId xmlns:a16="http://schemas.microsoft.com/office/drawing/2014/main" id="{51C1EF24-B570-BA06-146C-872784C3F195}"/>
              </a:ext>
            </a:extLst>
          </p:cNvPr>
          <p:cNvSpPr txBox="1"/>
          <p:nvPr/>
        </p:nvSpPr>
        <p:spPr>
          <a:xfrm>
            <a:off x="677334" y="4927601"/>
            <a:ext cx="7346526" cy="1477328"/>
          </a:xfrm>
          <a:prstGeom prst="rect">
            <a:avLst/>
          </a:prstGeom>
          <a:noFill/>
        </p:spPr>
        <p:txBody>
          <a:bodyPr wrap="square" rtlCol="0">
            <a:spAutoFit/>
          </a:bodyPr>
          <a:lstStyle/>
          <a:p>
            <a:r>
              <a:rPr lang="en-CA" sz="1800" dirty="0">
                <a:solidFill>
                  <a:srgbClr val="201F1E"/>
                </a:solidFill>
                <a:ea typeface="Calibri"/>
                <a:cs typeface="Calibri"/>
                <a:sym typeface="Calibri"/>
              </a:rPr>
              <a:t>These needs can be met through virtual galleries, user-to-user content sharing, curated resources on skill-building and arts access, and video-based interaction with pared-down set-up and control interfaces.</a:t>
            </a:r>
            <a:br>
              <a:rPr lang="en-CA" sz="1800" dirty="0">
                <a:solidFill>
                  <a:schemeClr val="dk1"/>
                </a:solidFill>
              </a:rPr>
            </a:br>
            <a:endParaRPr lang="en-US" dirty="0"/>
          </a:p>
        </p:txBody>
      </p:sp>
      <p:sp>
        <p:nvSpPr>
          <p:cNvPr id="6" name="TextBox 5">
            <a:extLst>
              <a:ext uri="{FF2B5EF4-FFF2-40B4-BE49-F238E27FC236}">
                <a16:creationId xmlns:a16="http://schemas.microsoft.com/office/drawing/2014/main" id="{20FDBED0-396F-EAEC-4C62-EEFA6A4648D2}"/>
              </a:ext>
            </a:extLst>
          </p:cNvPr>
          <p:cNvSpPr txBox="1"/>
          <p:nvPr/>
        </p:nvSpPr>
        <p:spPr>
          <a:xfrm>
            <a:off x="1414463" y="609600"/>
            <a:ext cx="7215187" cy="830997"/>
          </a:xfrm>
          <a:prstGeom prst="rect">
            <a:avLst/>
          </a:prstGeom>
          <a:noFill/>
        </p:spPr>
        <p:txBody>
          <a:bodyPr wrap="square" rtlCol="0">
            <a:spAutoFit/>
          </a:bodyPr>
          <a:lstStyle/>
          <a:p>
            <a:r>
              <a:rPr lang="en-CA" sz="2400" dirty="0">
                <a:solidFill>
                  <a:srgbClr val="201F1E"/>
                </a:solidFill>
                <a:cs typeface="Calibri"/>
                <a:sym typeface="Calibri"/>
              </a:rPr>
              <a:t>S</a:t>
            </a:r>
            <a:r>
              <a:rPr lang="en-CA" sz="2400" dirty="0">
                <a:solidFill>
                  <a:srgbClr val="201F1E"/>
                </a:solidFill>
                <a:ea typeface="Calibri"/>
                <a:cs typeface="Calibri"/>
                <a:sym typeface="Calibri"/>
              </a:rPr>
              <a:t>eniors wanted interactions that focus on </a:t>
            </a:r>
          </a:p>
          <a:p>
            <a:r>
              <a:rPr lang="en-CA" sz="2400" b="1" dirty="0">
                <a:solidFill>
                  <a:srgbClr val="201F1E"/>
                </a:solidFill>
                <a:ea typeface="Calibri"/>
                <a:cs typeface="Calibri"/>
                <a:sym typeface="Calibri"/>
              </a:rPr>
              <a:t>skill-building and building social connections.</a:t>
            </a:r>
            <a:endParaRPr lang="en-US" sz="2400" dirty="0"/>
          </a:p>
        </p:txBody>
      </p:sp>
      <p:pic>
        <p:nvPicPr>
          <p:cNvPr id="8" name="Picture 7">
            <a:extLst>
              <a:ext uri="{FF2B5EF4-FFF2-40B4-BE49-F238E27FC236}">
                <a16:creationId xmlns:a16="http://schemas.microsoft.com/office/drawing/2014/main" id="{946E10BA-CF67-6630-79CC-4814A8473E92}"/>
              </a:ext>
            </a:extLst>
          </p:cNvPr>
          <p:cNvPicPr>
            <a:picLocks noChangeAspect="1"/>
          </p:cNvPicPr>
          <p:nvPr/>
        </p:nvPicPr>
        <p:blipFill>
          <a:blip r:embed="rId3"/>
          <a:stretch>
            <a:fillRect/>
          </a:stretch>
        </p:blipFill>
        <p:spPr>
          <a:xfrm>
            <a:off x="5051539" y="2480442"/>
            <a:ext cx="2931151" cy="1957357"/>
          </a:xfrm>
          <a:prstGeom prst="rect">
            <a:avLst/>
          </a:prstGeom>
        </p:spPr>
      </p:pic>
      <p:pic>
        <p:nvPicPr>
          <p:cNvPr id="10" name="Picture 9">
            <a:extLst>
              <a:ext uri="{FF2B5EF4-FFF2-40B4-BE49-F238E27FC236}">
                <a16:creationId xmlns:a16="http://schemas.microsoft.com/office/drawing/2014/main" id="{3E4908E9-B152-1C72-477D-091326F6D7BC}"/>
              </a:ext>
            </a:extLst>
          </p:cNvPr>
          <p:cNvPicPr>
            <a:picLocks noChangeAspect="1"/>
          </p:cNvPicPr>
          <p:nvPr/>
        </p:nvPicPr>
        <p:blipFill>
          <a:blip r:embed="rId4"/>
          <a:stretch>
            <a:fillRect/>
          </a:stretch>
        </p:blipFill>
        <p:spPr>
          <a:xfrm rot="582256">
            <a:off x="8474033" y="2326062"/>
            <a:ext cx="2688771" cy="2688771"/>
          </a:xfrm>
          <a:prstGeom prst="rect">
            <a:avLst/>
          </a:prstGeom>
        </p:spPr>
      </p:pic>
    </p:spTree>
    <p:extLst>
      <p:ext uri="{BB962C8B-B14F-4D97-AF65-F5344CB8AC3E}">
        <p14:creationId xmlns:p14="http://schemas.microsoft.com/office/powerpoint/2010/main" val="22815626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59F2-9720-6DFF-09A5-EE085CBAD08E}"/>
              </a:ext>
            </a:extLst>
          </p:cNvPr>
          <p:cNvSpPr>
            <a:spLocks noGrp="1"/>
          </p:cNvSpPr>
          <p:nvPr>
            <p:ph type="title"/>
          </p:nvPr>
        </p:nvSpPr>
        <p:spPr>
          <a:xfrm>
            <a:off x="420159" y="586741"/>
            <a:ext cx="9426786" cy="2110740"/>
          </a:xfrm>
        </p:spPr>
        <p:txBody>
          <a:bodyPr>
            <a:normAutofit/>
          </a:bodyPr>
          <a:lstStyle/>
          <a:p>
            <a:r>
              <a:rPr lang="en-US" dirty="0"/>
              <a:t>3. </a:t>
            </a:r>
            <a:endParaRPr lang="en-US" sz="2700" dirty="0"/>
          </a:p>
        </p:txBody>
      </p:sp>
      <p:sp>
        <p:nvSpPr>
          <p:cNvPr id="4" name="TextBox 3">
            <a:extLst>
              <a:ext uri="{FF2B5EF4-FFF2-40B4-BE49-F238E27FC236}">
                <a16:creationId xmlns:a16="http://schemas.microsoft.com/office/drawing/2014/main" id="{56B91911-8459-465E-19FB-4513E0FDD410}"/>
              </a:ext>
            </a:extLst>
          </p:cNvPr>
          <p:cNvSpPr txBox="1"/>
          <p:nvPr/>
        </p:nvSpPr>
        <p:spPr>
          <a:xfrm>
            <a:off x="1014413" y="269590"/>
            <a:ext cx="9072562" cy="1938992"/>
          </a:xfrm>
          <a:prstGeom prst="rect">
            <a:avLst/>
          </a:prstGeom>
          <a:noFill/>
        </p:spPr>
        <p:txBody>
          <a:bodyPr wrap="square" rtlCol="0">
            <a:spAutoFit/>
          </a:bodyPr>
          <a:lstStyle/>
          <a:p>
            <a:r>
              <a:rPr lang="en-CA" sz="2400" dirty="0">
                <a:solidFill>
                  <a:schemeClr val="dk2"/>
                </a:solidFill>
              </a:rPr>
              <a:t>Access to learning arts content needs to be simplified to meet the basic technological skills and equipment. A platform needs to be </a:t>
            </a:r>
            <a:r>
              <a:rPr lang="en-CA" sz="2400" b="1" dirty="0">
                <a:solidFill>
                  <a:schemeClr val="dk2"/>
                </a:solidFill>
              </a:rPr>
              <a:t>low tech, high engagement with ways to speak and connect with others while learning art skills.  </a:t>
            </a:r>
          </a:p>
          <a:p>
            <a:r>
              <a:rPr lang="en-CA" sz="2400" dirty="0">
                <a:solidFill>
                  <a:schemeClr val="dk2"/>
                </a:solidFill>
              </a:rPr>
              <a:t>Barriers to access need to be removed.</a:t>
            </a:r>
            <a:endParaRPr lang="en-US" sz="2400" b="1" dirty="0"/>
          </a:p>
        </p:txBody>
      </p:sp>
      <p:pic>
        <p:nvPicPr>
          <p:cNvPr id="7" name="Google Shape;94;p17">
            <a:extLst>
              <a:ext uri="{FF2B5EF4-FFF2-40B4-BE49-F238E27FC236}">
                <a16:creationId xmlns:a16="http://schemas.microsoft.com/office/drawing/2014/main" id="{9F9BA5C1-E1F3-BD70-4857-46484CC09245}"/>
              </a:ext>
            </a:extLst>
          </p:cNvPr>
          <p:cNvPicPr preferRelativeResize="0"/>
          <p:nvPr/>
        </p:nvPicPr>
        <p:blipFill>
          <a:blip r:embed="rId3">
            <a:alphaModFix/>
          </a:blip>
          <a:stretch>
            <a:fillRect/>
          </a:stretch>
        </p:blipFill>
        <p:spPr>
          <a:xfrm>
            <a:off x="872137" y="4910230"/>
            <a:ext cx="4983510" cy="2067802"/>
          </a:xfrm>
          <a:prstGeom prst="rect">
            <a:avLst/>
          </a:prstGeom>
          <a:noFill/>
          <a:ln>
            <a:noFill/>
          </a:ln>
        </p:spPr>
      </p:pic>
    </p:spTree>
    <p:extLst>
      <p:ext uri="{BB962C8B-B14F-4D97-AF65-F5344CB8AC3E}">
        <p14:creationId xmlns:p14="http://schemas.microsoft.com/office/powerpoint/2010/main" val="39259396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9ECD-5999-149F-5F54-6319C2E2995A}"/>
              </a:ext>
            </a:extLst>
          </p:cNvPr>
          <p:cNvSpPr>
            <a:spLocks noGrp="1"/>
          </p:cNvSpPr>
          <p:nvPr>
            <p:ph type="title"/>
          </p:nvPr>
        </p:nvSpPr>
        <p:spPr>
          <a:xfrm>
            <a:off x="491491" y="609600"/>
            <a:ext cx="9201149" cy="2110740"/>
          </a:xfrm>
        </p:spPr>
        <p:txBody>
          <a:bodyPr>
            <a:normAutofit/>
          </a:bodyPr>
          <a:lstStyle/>
          <a:p>
            <a:r>
              <a:rPr lang="en-US" dirty="0"/>
              <a:t>4. </a:t>
            </a:r>
          </a:p>
        </p:txBody>
      </p:sp>
      <p:sp>
        <p:nvSpPr>
          <p:cNvPr id="5" name="TextBox 4">
            <a:extLst>
              <a:ext uri="{FF2B5EF4-FFF2-40B4-BE49-F238E27FC236}">
                <a16:creationId xmlns:a16="http://schemas.microsoft.com/office/drawing/2014/main" id="{D7E237AD-57DB-BB4F-EB86-52075E3B1BF2}"/>
              </a:ext>
            </a:extLst>
          </p:cNvPr>
          <p:cNvSpPr txBox="1"/>
          <p:nvPr/>
        </p:nvSpPr>
        <p:spPr>
          <a:xfrm>
            <a:off x="1000125" y="609600"/>
            <a:ext cx="8872538" cy="830997"/>
          </a:xfrm>
          <a:prstGeom prst="rect">
            <a:avLst/>
          </a:prstGeom>
          <a:noFill/>
        </p:spPr>
        <p:txBody>
          <a:bodyPr wrap="square" rtlCol="0">
            <a:spAutoFit/>
          </a:bodyPr>
          <a:lstStyle/>
          <a:p>
            <a:r>
              <a:rPr lang="en-CA" sz="2400" dirty="0">
                <a:solidFill>
                  <a:schemeClr val="dk2"/>
                </a:solidFill>
              </a:rPr>
              <a:t>Motivation is high for joining virtual workshops that provide </a:t>
            </a:r>
            <a:r>
              <a:rPr lang="en-CA" sz="2400" b="1" dirty="0">
                <a:solidFill>
                  <a:schemeClr val="dk2"/>
                </a:solidFill>
              </a:rPr>
              <a:t>social interaction and interest in learning arts content</a:t>
            </a:r>
            <a:r>
              <a:rPr lang="en-CA" sz="2400" dirty="0">
                <a:solidFill>
                  <a:schemeClr val="dk2"/>
                </a:solidFill>
              </a:rPr>
              <a:t>.  </a:t>
            </a:r>
            <a:endParaRPr lang="en-US" sz="2400" dirty="0"/>
          </a:p>
        </p:txBody>
      </p:sp>
      <p:pic>
        <p:nvPicPr>
          <p:cNvPr id="9" name="Picture 8" descr="The Massive benefits of doing an Art Class on Zoom! — aurora shine online">
            <a:extLst>
              <a:ext uri="{FF2B5EF4-FFF2-40B4-BE49-F238E27FC236}">
                <a16:creationId xmlns:a16="http://schemas.microsoft.com/office/drawing/2014/main" id="{E164CBF1-E63C-74A3-1D82-14939BDCB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814" y="2189939"/>
            <a:ext cx="5365750" cy="342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25431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14C2-D1C8-1E16-1D51-EE031098C65C}"/>
              </a:ext>
            </a:extLst>
          </p:cNvPr>
          <p:cNvSpPr>
            <a:spLocks noGrp="1"/>
          </p:cNvSpPr>
          <p:nvPr>
            <p:ph type="title"/>
          </p:nvPr>
        </p:nvSpPr>
        <p:spPr>
          <a:xfrm>
            <a:off x="463020" y="623887"/>
            <a:ext cx="9823979" cy="1607820"/>
          </a:xfrm>
        </p:spPr>
        <p:txBody>
          <a:bodyPr>
            <a:normAutofit/>
          </a:bodyPr>
          <a:lstStyle/>
          <a:p>
            <a:pPr marL="0" lvl="0" indent="0" algn="l" rtl="0">
              <a:lnSpc>
                <a:spcPct val="100000"/>
              </a:lnSpc>
              <a:spcBef>
                <a:spcPts val="0"/>
              </a:spcBef>
              <a:spcAft>
                <a:spcPts val="0"/>
              </a:spcAft>
              <a:buNone/>
            </a:pPr>
            <a:r>
              <a:rPr lang="en-US" dirty="0"/>
              <a:t>5. </a:t>
            </a:r>
            <a:br>
              <a:rPr lang="en-CA" sz="4000" dirty="0">
                <a:solidFill>
                  <a:schemeClr val="dk1"/>
                </a:solidFill>
              </a:rPr>
            </a:br>
            <a:endParaRPr lang="en-US" dirty="0"/>
          </a:p>
        </p:txBody>
      </p:sp>
      <p:sp>
        <p:nvSpPr>
          <p:cNvPr id="3" name="TextBox 2">
            <a:extLst>
              <a:ext uri="{FF2B5EF4-FFF2-40B4-BE49-F238E27FC236}">
                <a16:creationId xmlns:a16="http://schemas.microsoft.com/office/drawing/2014/main" id="{4367F3FD-122E-AA41-1105-BFDFFA0D434D}"/>
              </a:ext>
            </a:extLst>
          </p:cNvPr>
          <p:cNvSpPr txBox="1"/>
          <p:nvPr/>
        </p:nvSpPr>
        <p:spPr>
          <a:xfrm>
            <a:off x="791633" y="5660708"/>
            <a:ext cx="8680979" cy="923330"/>
          </a:xfrm>
          <a:prstGeom prst="rect">
            <a:avLst/>
          </a:prstGeom>
          <a:noFill/>
        </p:spPr>
        <p:txBody>
          <a:bodyPr wrap="square" rtlCol="0">
            <a:spAutoFit/>
          </a:bodyPr>
          <a:lstStyle/>
          <a:p>
            <a:r>
              <a:rPr lang="en-CA" sz="1800" dirty="0">
                <a:solidFill>
                  <a:schemeClr val="dk1"/>
                </a:solidFill>
              </a:rPr>
              <a:t>How can we work together with arts and culture organizations to house the content created and share it with service providers and have it accessible to agencies across the region? </a:t>
            </a:r>
            <a:endParaRPr lang="en-US" dirty="0"/>
          </a:p>
        </p:txBody>
      </p:sp>
      <p:pic>
        <p:nvPicPr>
          <p:cNvPr id="3076" name="Picture 4">
            <a:extLst>
              <a:ext uri="{FF2B5EF4-FFF2-40B4-BE49-F238E27FC236}">
                <a16:creationId xmlns:a16="http://schemas.microsoft.com/office/drawing/2014/main" id="{A72FEBAD-E778-ED7F-F5D8-B2688EFDE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009" y="2231707"/>
            <a:ext cx="5080000" cy="287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536492-23C3-CA5B-0062-DDA25ED96A7C}"/>
              </a:ext>
            </a:extLst>
          </p:cNvPr>
          <p:cNvSpPr txBox="1"/>
          <p:nvPr/>
        </p:nvSpPr>
        <p:spPr>
          <a:xfrm>
            <a:off x="971549" y="786665"/>
            <a:ext cx="9315450" cy="830997"/>
          </a:xfrm>
          <a:prstGeom prst="rect">
            <a:avLst/>
          </a:prstGeom>
          <a:noFill/>
        </p:spPr>
        <p:txBody>
          <a:bodyPr wrap="square" rtlCol="0">
            <a:spAutoFit/>
          </a:bodyPr>
          <a:lstStyle/>
          <a:p>
            <a:r>
              <a:rPr lang="en-CA" sz="2400" dirty="0">
                <a:solidFill>
                  <a:schemeClr val="dk1"/>
                </a:solidFill>
              </a:rPr>
              <a:t>Seniors look to the arts as ways of maintaining their </a:t>
            </a:r>
            <a:r>
              <a:rPr lang="en-CA" sz="2400" b="1" dirty="0">
                <a:solidFill>
                  <a:schemeClr val="dk1"/>
                </a:solidFill>
              </a:rPr>
              <a:t>well being </a:t>
            </a:r>
            <a:r>
              <a:rPr lang="en-CA" sz="2400" dirty="0">
                <a:solidFill>
                  <a:schemeClr val="dk1"/>
                </a:solidFill>
              </a:rPr>
              <a:t>with </a:t>
            </a:r>
            <a:r>
              <a:rPr lang="en-CA" sz="2400" b="1" dirty="0">
                <a:solidFill>
                  <a:schemeClr val="dk1"/>
                </a:solidFill>
              </a:rPr>
              <a:t>social contacts and learning </a:t>
            </a:r>
            <a:r>
              <a:rPr lang="en-CA" sz="2400" dirty="0">
                <a:solidFill>
                  <a:schemeClr val="dk1"/>
                </a:solidFill>
              </a:rPr>
              <a:t>that is fun and meaningful.</a:t>
            </a:r>
            <a:endParaRPr lang="en-US" sz="2400" dirty="0"/>
          </a:p>
        </p:txBody>
      </p:sp>
    </p:spTree>
    <p:extLst>
      <p:ext uri="{BB962C8B-B14F-4D97-AF65-F5344CB8AC3E}">
        <p14:creationId xmlns:p14="http://schemas.microsoft.com/office/powerpoint/2010/main" val="215831567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4CFB-B5C8-77C4-9222-C5678C89E308}"/>
              </a:ext>
            </a:extLst>
          </p:cNvPr>
          <p:cNvSpPr>
            <a:spLocks noGrp="1"/>
          </p:cNvSpPr>
          <p:nvPr>
            <p:ph type="title"/>
          </p:nvPr>
        </p:nvSpPr>
        <p:spPr/>
        <p:txBody>
          <a:bodyPr/>
          <a:lstStyle/>
          <a:p>
            <a:r>
              <a:rPr lang="en-US" dirty="0"/>
              <a:t>Acknowledging Barriers </a:t>
            </a:r>
          </a:p>
        </p:txBody>
      </p:sp>
      <p:sp>
        <p:nvSpPr>
          <p:cNvPr id="4" name="TextBox 3">
            <a:extLst>
              <a:ext uri="{FF2B5EF4-FFF2-40B4-BE49-F238E27FC236}">
                <a16:creationId xmlns:a16="http://schemas.microsoft.com/office/drawing/2014/main" id="{F1E5FA98-68A7-8BD9-40AB-3D0ACC7A4795}"/>
              </a:ext>
            </a:extLst>
          </p:cNvPr>
          <p:cNvSpPr txBox="1"/>
          <p:nvPr/>
        </p:nvSpPr>
        <p:spPr>
          <a:xfrm>
            <a:off x="361230" y="5822410"/>
            <a:ext cx="8912772" cy="923330"/>
          </a:xfrm>
          <a:prstGeom prst="rect">
            <a:avLst/>
          </a:prstGeom>
          <a:noFill/>
        </p:spPr>
        <p:txBody>
          <a:bodyPr wrap="square" rtlCol="0">
            <a:spAutoFit/>
          </a:bodyPr>
          <a:lstStyle/>
          <a:p>
            <a:r>
              <a:rPr lang="en-US" dirty="0"/>
              <a:t>Insights gleaned from this project made it obvious that there is a vital need among older community members for more digital creative programming, that is accessible and inclusive.</a:t>
            </a:r>
          </a:p>
        </p:txBody>
      </p:sp>
      <p:pic>
        <p:nvPicPr>
          <p:cNvPr id="1028" name="Picture 4" descr="Exchange Rates - The MILEPOST">
            <a:extLst>
              <a:ext uri="{FF2B5EF4-FFF2-40B4-BE49-F238E27FC236}">
                <a16:creationId xmlns:a16="http://schemas.microsoft.com/office/drawing/2014/main" id="{6538CAFB-E3E0-1125-1196-0751EE198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0340">
            <a:off x="8710657" y="1604543"/>
            <a:ext cx="2624643" cy="175101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D33910C-F2AC-C4EB-513B-FD07B1B3EB7E}"/>
              </a:ext>
            </a:extLst>
          </p:cNvPr>
          <p:cNvGrpSpPr/>
          <p:nvPr/>
        </p:nvGrpSpPr>
        <p:grpSpPr>
          <a:xfrm>
            <a:off x="5993912" y="1616147"/>
            <a:ext cx="4386024" cy="3953773"/>
            <a:chOff x="5993912" y="1616147"/>
            <a:chExt cx="4386024" cy="3953773"/>
          </a:xfrm>
        </p:grpSpPr>
        <p:pic>
          <p:nvPicPr>
            <p:cNvPr id="1032" name="Picture 8" descr="Equity, diversity and inclusion in dementia diagnosis: A Canadian  perspective | Alzheimer Society of Canada">
              <a:extLst>
                <a:ext uri="{FF2B5EF4-FFF2-40B4-BE49-F238E27FC236}">
                  <a16:creationId xmlns:a16="http://schemas.microsoft.com/office/drawing/2014/main" id="{9ED24E7A-A76B-31A6-6674-16B30EE32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21342">
              <a:off x="5993912" y="2077697"/>
              <a:ext cx="3196647" cy="178593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C20422A4-B85B-7F78-56E6-43B1B9A40367}"/>
                </a:ext>
              </a:extLst>
            </p:cNvPr>
            <p:cNvGrpSpPr/>
            <p:nvPr/>
          </p:nvGrpSpPr>
          <p:grpSpPr>
            <a:xfrm>
              <a:off x="7119903" y="1616147"/>
              <a:ext cx="3260033" cy="3953773"/>
              <a:chOff x="7293068" y="1531388"/>
              <a:chExt cx="3260033" cy="3953773"/>
            </a:xfrm>
          </p:grpSpPr>
          <p:pic>
            <p:nvPicPr>
              <p:cNvPr id="1030" name="Picture 6" descr="Map of Southwest Ontario">
                <a:extLst>
                  <a:ext uri="{FF2B5EF4-FFF2-40B4-BE49-F238E27FC236}">
                    <a16:creationId xmlns:a16="http://schemas.microsoft.com/office/drawing/2014/main" id="{7267E712-4DC1-7E6E-876C-C2C056F1B3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76331">
                <a:off x="7505611" y="3816456"/>
                <a:ext cx="2339381" cy="16687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D721347-F193-8EA7-8FBF-2456F3ED0DF2}"/>
                      </a:ext>
                    </a:extLst>
                  </p14:cNvPr>
                  <p14:cNvContentPartPr/>
                  <p14:nvPr/>
                </p14:nvContentPartPr>
                <p14:xfrm>
                  <a:off x="7293068" y="1531388"/>
                  <a:ext cx="2663307" cy="3703038"/>
                </p14:xfrm>
              </p:contentPart>
            </mc:Choice>
            <mc:Fallback xmlns="">
              <p:pic>
                <p:nvPicPr>
                  <p:cNvPr id="5" name="Ink 4">
                    <a:extLst>
                      <a:ext uri="{FF2B5EF4-FFF2-40B4-BE49-F238E27FC236}">
                        <a16:creationId xmlns:a16="http://schemas.microsoft.com/office/drawing/2014/main" id="{CD721347-F193-8EA7-8FBF-2456F3ED0DF2}"/>
                      </a:ext>
                    </a:extLst>
                  </p:cNvPr>
                  <p:cNvPicPr/>
                  <p:nvPr/>
                </p:nvPicPr>
                <p:blipFill>
                  <a:blip r:embed="rId7"/>
                  <a:stretch>
                    <a:fillRect/>
                  </a:stretch>
                </p:blipFill>
                <p:spPr>
                  <a:xfrm>
                    <a:off x="7275068" y="1513388"/>
                    <a:ext cx="2698947" cy="373867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D26120C4-A18A-402C-83AD-783A497CBE7B}"/>
                      </a:ext>
                    </a:extLst>
                  </p14:cNvPr>
                  <p14:cNvContentPartPr/>
                  <p14:nvPr/>
                </p14:nvContentPartPr>
                <p14:xfrm>
                  <a:off x="7885500" y="1660634"/>
                  <a:ext cx="2667601" cy="3573792"/>
                </p14:xfrm>
              </p:contentPart>
            </mc:Choice>
            <mc:Fallback xmlns="">
              <p:pic>
                <p:nvPicPr>
                  <p:cNvPr id="6" name="Ink 5">
                    <a:extLst>
                      <a:ext uri="{FF2B5EF4-FFF2-40B4-BE49-F238E27FC236}">
                        <a16:creationId xmlns:a16="http://schemas.microsoft.com/office/drawing/2014/main" id="{D26120C4-A18A-402C-83AD-783A497CBE7B}"/>
                      </a:ext>
                    </a:extLst>
                  </p:cNvPr>
                  <p:cNvPicPr/>
                  <p:nvPr/>
                </p:nvPicPr>
                <p:blipFill>
                  <a:blip r:embed="rId9"/>
                  <a:stretch>
                    <a:fillRect/>
                  </a:stretch>
                </p:blipFill>
                <p:spPr>
                  <a:xfrm>
                    <a:off x="7867502" y="1642635"/>
                    <a:ext cx="2703236" cy="3609429"/>
                  </a:xfrm>
                  <a:prstGeom prst="rect">
                    <a:avLst/>
                  </a:prstGeom>
                </p:spPr>
              </p:pic>
            </mc:Fallback>
          </mc:AlternateContent>
        </p:grpSp>
      </p:grpSp>
      <p:pic>
        <p:nvPicPr>
          <p:cNvPr id="9" name="Picture 8">
            <a:extLst>
              <a:ext uri="{FF2B5EF4-FFF2-40B4-BE49-F238E27FC236}">
                <a16:creationId xmlns:a16="http://schemas.microsoft.com/office/drawing/2014/main" id="{C3B0BDE7-D25E-D1A0-DBD5-E97341E92DB5}"/>
              </a:ext>
            </a:extLst>
          </p:cNvPr>
          <p:cNvPicPr>
            <a:picLocks noChangeAspect="1"/>
          </p:cNvPicPr>
          <p:nvPr/>
        </p:nvPicPr>
        <p:blipFill>
          <a:blip r:embed="rId10"/>
          <a:stretch>
            <a:fillRect/>
          </a:stretch>
        </p:blipFill>
        <p:spPr>
          <a:xfrm>
            <a:off x="497711" y="1329168"/>
            <a:ext cx="5531726" cy="4364281"/>
          </a:xfrm>
          <a:prstGeom prst="rect">
            <a:avLst/>
          </a:prstGeom>
        </p:spPr>
      </p:pic>
    </p:spTree>
    <p:extLst>
      <p:ext uri="{BB962C8B-B14F-4D97-AF65-F5344CB8AC3E}">
        <p14:creationId xmlns:p14="http://schemas.microsoft.com/office/powerpoint/2010/main" val="388823334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7928-8AE5-1100-F6AB-C1FC3C795FF5}"/>
              </a:ext>
            </a:extLst>
          </p:cNvPr>
          <p:cNvSpPr>
            <a:spLocks noGrp="1"/>
          </p:cNvSpPr>
          <p:nvPr>
            <p:ph type="title"/>
          </p:nvPr>
        </p:nvSpPr>
        <p:spPr/>
        <p:txBody>
          <a:bodyPr/>
          <a:lstStyle/>
          <a:p>
            <a:r>
              <a:rPr lang="en-US" dirty="0"/>
              <a:t>General Summary of Findings</a:t>
            </a:r>
          </a:p>
        </p:txBody>
      </p:sp>
      <p:sp>
        <p:nvSpPr>
          <p:cNvPr id="3" name="Content Placeholder 2">
            <a:extLst>
              <a:ext uri="{FF2B5EF4-FFF2-40B4-BE49-F238E27FC236}">
                <a16:creationId xmlns:a16="http://schemas.microsoft.com/office/drawing/2014/main" id="{E1B530D7-3509-7F26-5EF7-52DD4BE11770}"/>
              </a:ext>
            </a:extLst>
          </p:cNvPr>
          <p:cNvSpPr>
            <a:spLocks noGrp="1"/>
          </p:cNvSpPr>
          <p:nvPr>
            <p:ph idx="1"/>
          </p:nvPr>
        </p:nvSpPr>
        <p:spPr>
          <a:xfrm>
            <a:off x="727925" y="1609123"/>
            <a:ext cx="4737454" cy="3880773"/>
          </a:xfrm>
        </p:spPr>
        <p:txBody>
          <a:bodyPr>
            <a:normAutofit/>
          </a:bodyPr>
          <a:lstStyle/>
          <a:p>
            <a:pPr marL="0" indent="0">
              <a:buNone/>
            </a:pPr>
            <a:r>
              <a:rPr lang="en-US" dirty="0"/>
              <a:t>Based on our preliminary findings, older adults in Southwestern Ontario overwhelmingly need/want digital options to participate in the arts. </a:t>
            </a:r>
          </a:p>
          <a:p>
            <a:pPr marL="0" indent="0">
              <a:buNone/>
            </a:pPr>
            <a:r>
              <a:rPr lang="en-US" dirty="0"/>
              <a:t>Their motivation to join these activities spurs them to learn the technology necessary to join and create art. </a:t>
            </a:r>
          </a:p>
          <a:p>
            <a:pPr marL="0" indent="0">
              <a:buNone/>
            </a:pPr>
            <a:r>
              <a:rPr lang="en-US" dirty="0"/>
              <a:t>Existing digital opportunities are limited, disappearing, and/or absent.  Many older adults remain hesitant to be indoors in group settings. </a:t>
            </a:r>
          </a:p>
        </p:txBody>
      </p:sp>
      <p:pic>
        <p:nvPicPr>
          <p:cNvPr id="5" name="Picture 4">
            <a:extLst>
              <a:ext uri="{FF2B5EF4-FFF2-40B4-BE49-F238E27FC236}">
                <a16:creationId xmlns:a16="http://schemas.microsoft.com/office/drawing/2014/main" id="{E39EEDEF-5ADE-073D-B11E-C52F7702D07B}"/>
              </a:ext>
            </a:extLst>
          </p:cNvPr>
          <p:cNvPicPr>
            <a:picLocks noChangeAspect="1"/>
          </p:cNvPicPr>
          <p:nvPr/>
        </p:nvPicPr>
        <p:blipFill>
          <a:blip r:embed="rId3"/>
          <a:stretch>
            <a:fillRect/>
          </a:stretch>
        </p:blipFill>
        <p:spPr>
          <a:xfrm>
            <a:off x="5815002" y="1376855"/>
            <a:ext cx="5623344" cy="4345311"/>
          </a:xfrm>
          <a:prstGeom prst="rect">
            <a:avLst/>
          </a:prstGeom>
        </p:spPr>
      </p:pic>
    </p:spTree>
    <p:extLst>
      <p:ext uri="{BB962C8B-B14F-4D97-AF65-F5344CB8AC3E}">
        <p14:creationId xmlns:p14="http://schemas.microsoft.com/office/powerpoint/2010/main" val="377038485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CE8F-21EC-9196-520A-CD0FB41AB2D6}"/>
              </a:ext>
            </a:extLst>
          </p:cNvPr>
          <p:cNvSpPr>
            <a:spLocks noGrp="1"/>
          </p:cNvSpPr>
          <p:nvPr>
            <p:ph type="title"/>
          </p:nvPr>
        </p:nvSpPr>
        <p:spPr/>
        <p:txBody>
          <a:bodyPr/>
          <a:lstStyle/>
          <a:p>
            <a:r>
              <a:rPr lang="en-US" dirty="0"/>
              <a:t>Why Seniors Art Link?</a:t>
            </a:r>
          </a:p>
        </p:txBody>
      </p:sp>
      <p:sp>
        <p:nvSpPr>
          <p:cNvPr id="9" name="Content Placeholder 2">
            <a:extLst>
              <a:ext uri="{FF2B5EF4-FFF2-40B4-BE49-F238E27FC236}">
                <a16:creationId xmlns:a16="http://schemas.microsoft.com/office/drawing/2014/main" id="{3CAD11C7-B3F2-7FAD-E9AB-C748632CF149}"/>
              </a:ext>
            </a:extLst>
          </p:cNvPr>
          <p:cNvSpPr>
            <a:spLocks noGrp="1"/>
          </p:cNvSpPr>
          <p:nvPr>
            <p:ph idx="1"/>
          </p:nvPr>
        </p:nvSpPr>
        <p:spPr>
          <a:xfrm>
            <a:off x="593251" y="3150788"/>
            <a:ext cx="8596668" cy="2716612"/>
          </a:xfrm>
        </p:spPr>
        <p:txBody>
          <a:bodyPr>
            <a:normAutofit lnSpcReduction="10000"/>
          </a:bodyPr>
          <a:lstStyle/>
          <a:p>
            <a:pPr>
              <a:buFont typeface="Wingdings" pitchFamily="2" charset="2"/>
              <a:buChar char="ü"/>
            </a:pPr>
            <a:r>
              <a:rPr lang="en-US" dirty="0"/>
              <a:t>It is a resource location to store the documents and reports of this research project. </a:t>
            </a:r>
          </a:p>
          <a:p>
            <a:pPr>
              <a:buFont typeface="Wingdings" pitchFamily="2" charset="2"/>
              <a:buChar char="ü"/>
            </a:pPr>
            <a:r>
              <a:rPr lang="en-US" dirty="0"/>
              <a:t>Will store the pre-recorded workshop videos, tutorials, artist talks, gallery walk, art crawl videos in full length</a:t>
            </a:r>
          </a:p>
          <a:p>
            <a:pPr>
              <a:buFont typeface="Wingdings" pitchFamily="2" charset="2"/>
              <a:buChar char="ü"/>
            </a:pPr>
            <a:r>
              <a:rPr lang="en-US" dirty="0"/>
              <a:t>It will house a list of agencies and businesses that offer free programming in the arts for seniors. </a:t>
            </a:r>
          </a:p>
          <a:p>
            <a:pPr>
              <a:buFont typeface="Wingdings" pitchFamily="2" charset="2"/>
              <a:buChar char="ü"/>
            </a:pPr>
            <a:r>
              <a:rPr lang="en-US" dirty="0"/>
              <a:t>Our desire for the future is to focus on developing sustainable virtual options that can promote older adults’ engagement with the arts and increase social interactions.</a:t>
            </a:r>
          </a:p>
          <a:p>
            <a:endParaRPr lang="en-US" dirty="0"/>
          </a:p>
        </p:txBody>
      </p:sp>
      <p:sp>
        <p:nvSpPr>
          <p:cNvPr id="5" name="Google Shape;67;p14">
            <a:extLst>
              <a:ext uri="{FF2B5EF4-FFF2-40B4-BE49-F238E27FC236}">
                <a16:creationId xmlns:a16="http://schemas.microsoft.com/office/drawing/2014/main" id="{BBE0E3C5-A27F-88DA-FCC5-698CFC8707ED}"/>
              </a:ext>
            </a:extLst>
          </p:cNvPr>
          <p:cNvSpPr txBox="1"/>
          <p:nvPr/>
        </p:nvSpPr>
        <p:spPr>
          <a:xfrm>
            <a:off x="677334" y="1270000"/>
            <a:ext cx="8969586"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latin typeface="+mj-lt"/>
              </a:rPr>
              <a:t>We have created a website for agencies and groups who provide programming for older adults, to access meaningful art activities that provide social connections as well as skill building opportunities.  </a:t>
            </a:r>
            <a:endParaRPr sz="2400" dirty="0">
              <a:solidFill>
                <a:srgbClr val="0E101A"/>
              </a:solidFill>
              <a:latin typeface="+mj-lt"/>
            </a:endParaRPr>
          </a:p>
          <a:p>
            <a:pPr marL="0" lvl="0" indent="0" algn="l" rtl="0">
              <a:spcBef>
                <a:spcPts val="0"/>
              </a:spcBef>
              <a:spcAft>
                <a:spcPts val="0"/>
              </a:spcAft>
              <a:buNone/>
            </a:pPr>
            <a:endParaRPr sz="1200" dirty="0">
              <a:latin typeface="+mj-lt"/>
            </a:endParaRPr>
          </a:p>
        </p:txBody>
      </p:sp>
    </p:spTree>
    <p:extLst>
      <p:ext uri="{BB962C8B-B14F-4D97-AF65-F5344CB8AC3E}">
        <p14:creationId xmlns:p14="http://schemas.microsoft.com/office/powerpoint/2010/main" val="232510535"/>
      </p:ext>
    </p:extLst>
  </p:cSld>
  <p:clrMapOvr>
    <a:masterClrMapping/>
  </p:clrMapOvr>
  <p:transition spd="slow">
    <p:push dir="u"/>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{DC73F19B-1063-524A-BE58-BE586D650801}tf10001060</Template>
  <TotalTime>23335</TotalTime>
  <Words>1654</Words>
  <Application>Microsoft Office PowerPoint</Application>
  <PresentationFormat>Widescreen</PresentationFormat>
  <Paragraphs>65</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Wingdings</vt:lpstr>
      <vt:lpstr>Wingdings 3</vt:lpstr>
      <vt:lpstr>Facet</vt:lpstr>
      <vt:lpstr>5 Key Findings</vt:lpstr>
      <vt:lpstr>1.  </vt:lpstr>
      <vt:lpstr>2.     </vt:lpstr>
      <vt:lpstr>3. </vt:lpstr>
      <vt:lpstr>4. </vt:lpstr>
      <vt:lpstr>5.  </vt:lpstr>
      <vt:lpstr>Acknowledging Barriers </vt:lpstr>
      <vt:lpstr>General Summary of Findings</vt:lpstr>
      <vt:lpstr>Why Seniors Art Link?</vt:lpstr>
      <vt:lpstr>Feedback and Q &amp; A </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the goods</dc:title>
  <dc:creator>Margaret Perquin</dc:creator>
  <cp:lastModifiedBy>Simon Lebrun</cp:lastModifiedBy>
  <cp:revision>41</cp:revision>
  <dcterms:created xsi:type="dcterms:W3CDTF">2023-01-05T19:41:49Z</dcterms:created>
  <dcterms:modified xsi:type="dcterms:W3CDTF">2024-03-10T18:01:29Z</dcterms:modified>
</cp:coreProperties>
</file>